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812" r:id="rId4"/>
  </p:sldMasterIdLst>
  <p:notesMasterIdLst>
    <p:notesMasterId r:id="rId26"/>
  </p:notesMasterIdLst>
  <p:handoutMasterIdLst>
    <p:handoutMasterId r:id="rId27"/>
  </p:handoutMasterIdLst>
  <p:sldIdLst>
    <p:sldId id="262" r:id="rId5"/>
    <p:sldId id="282" r:id="rId6"/>
    <p:sldId id="293" r:id="rId7"/>
    <p:sldId id="279" r:id="rId8"/>
    <p:sldId id="284" r:id="rId9"/>
    <p:sldId id="285" r:id="rId10"/>
    <p:sldId id="286" r:id="rId11"/>
    <p:sldId id="283" r:id="rId12"/>
    <p:sldId id="294" r:id="rId13"/>
    <p:sldId id="292" r:id="rId14"/>
    <p:sldId id="288" r:id="rId15"/>
    <p:sldId id="295" r:id="rId16"/>
    <p:sldId id="289" r:id="rId17"/>
    <p:sldId id="270" r:id="rId18"/>
    <p:sldId id="269" r:id="rId19"/>
    <p:sldId id="290" r:id="rId20"/>
    <p:sldId id="268" r:id="rId21"/>
    <p:sldId id="291" r:id="rId22"/>
    <p:sldId id="271" r:id="rId23"/>
    <p:sldId id="281" r:id="rId24"/>
    <p:sldId id="267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87"/>
  </p:normalViewPr>
  <p:slideViewPr>
    <p:cSldViewPr snapToGrid="0" snapToObjects="1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8BC40FD4-49E5-45F4-9F5F-D127674F3B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97B86CE-7533-4591-A533-3B285CBFBD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2818B-C764-43FB-9100-6BE58FDE1954}" type="datetimeFigureOut">
              <a:rPr lang="en-US" smtClean="0"/>
              <a:t>7/27/2020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697BB4A-C2FA-48DD-9F31-664DF2C9F7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540AB79-C081-43E8-B49C-BA9D38FCF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F1E10-4074-4DC3-8E35-9146BD1FD8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812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BC4BE-0D73-E240-8B38-104FAC465A91}" type="datetimeFigureOut">
              <a:rPr lang="en-US" smtClean="0"/>
              <a:t>7/27/2020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C15C5-0688-5345-99FC-721E08AD15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85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C15C5-0688-5345-99FC-721E08AD15D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035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C15C5-0688-5345-99FC-721E08AD15D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307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609601"/>
            <a:ext cx="8676222" cy="3200400"/>
          </a:xfrm>
        </p:spPr>
        <p:txBody>
          <a:bodyPr anchor="b">
            <a:normAutofit/>
          </a:bodyPr>
          <a:lstStyle>
            <a:lvl1pPr algn="ctr">
              <a:defRPr sz="4800"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76222" cy="1905000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80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4732865"/>
            <a:ext cx="99060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796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3" y="5299603"/>
            <a:ext cx="99060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02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609601"/>
            <a:ext cx="9905999" cy="3124199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343400"/>
            <a:ext cx="99060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520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36612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609601"/>
            <a:ext cx="9296398" cy="2743199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343400"/>
            <a:ext cx="99060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007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308581"/>
            <a:ext cx="99060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0" y="4777381"/>
            <a:ext cx="9906001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16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36612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609601"/>
            <a:ext cx="9296398" cy="2743199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41412" y="3886200"/>
            <a:ext cx="9906000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accent1"/>
                </a:soli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775200"/>
            <a:ext cx="9906000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835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609601"/>
            <a:ext cx="9905999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41412" y="3505200"/>
            <a:ext cx="99060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all" dirty="0">
                <a:ln w="3175" cmpd="sng">
                  <a:noFill/>
                </a:ln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343400"/>
            <a:ext cx="9906000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63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175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09599"/>
            <a:ext cx="2210514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2" y="609600"/>
            <a:ext cx="7543800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7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65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013" y="3308581"/>
            <a:ext cx="8686800" cy="1468800"/>
          </a:xfrm>
        </p:spPr>
        <p:txBody>
          <a:bodyPr anchor="b"/>
          <a:lstStyle>
            <a:lvl1pPr algn="r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011" y="4777381"/>
            <a:ext cx="868680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7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2" y="2666999"/>
            <a:ext cx="4876800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2" y="2667000"/>
            <a:ext cx="4876800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96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9280" y="2658533"/>
            <a:ext cx="458893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2" y="3243262"/>
            <a:ext cx="4876800" cy="2547937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43133" y="2667000"/>
            <a:ext cx="4604280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612" y="3243262"/>
            <a:ext cx="4876801" cy="2547937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688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6389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97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600200"/>
            <a:ext cx="3549121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3812" y="609601"/>
            <a:ext cx="5943601" cy="51816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2971800"/>
            <a:ext cx="3549121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70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600200"/>
            <a:ext cx="5334001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33733" y="-18288"/>
            <a:ext cx="3276599" cy="6903720"/>
          </a:xfr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080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2971800"/>
            <a:ext cx="5334001" cy="18288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99212" y="5883275"/>
            <a:ext cx="9144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2" y="5883275"/>
            <a:ext cx="5105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42612" y="5883275"/>
            <a:ext cx="3225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38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3" y="2666999"/>
            <a:ext cx="9905998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37612" y="5883275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2" y="5883275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2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7670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  <p:sldLayoutId id="2147483825" r:id="rId13"/>
    <p:sldLayoutId id="2147483826" r:id="rId14"/>
    <p:sldLayoutId id="2147483827" r:id="rId15"/>
    <p:sldLayoutId id="2147483828" r:id="rId16"/>
    <p:sldLayoutId id="214748382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accent1"/>
          </a:solidFill>
          <a:effectLst>
            <a:glow rad="38100">
              <a:schemeClr val="bg1">
                <a:lumMod val="65000"/>
                <a:lumOff val="35000"/>
                <a:alpha val="40000"/>
              </a:schemeClr>
            </a:glow>
            <a:outerShdw blurRad="28575" dist="38100" dir="1404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20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8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6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4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4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2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2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2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2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28000"/>
                <a:satMod val="94000"/>
                <a:lumMod val="20000"/>
              </a:schemeClr>
              <a:schemeClr val="bg2">
                <a:tint val="94000"/>
                <a:shade val="84000"/>
                <a:satMod val="148000"/>
                <a:lumMod val="114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9"/>
          <a:stretch/>
        </p:blipFill>
        <p:spPr>
          <a:xfrm>
            <a:off x="2785402" y="0"/>
            <a:ext cx="9406597" cy="68485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6200000">
            <a:off x="-1941341" y="3239592"/>
            <a:ext cx="6600525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id-ID" dirty="0" smtClean="0"/>
              <a:t>Ahmad Syamsul Arifin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1410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0652" y="0"/>
            <a:ext cx="873134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8813" y="2419253"/>
            <a:ext cx="3460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“</a:t>
            </a:r>
            <a:r>
              <a:rPr lang="id-ID" b="1" dirty="0" smtClean="0"/>
              <a:t>What </a:t>
            </a:r>
            <a:r>
              <a:rPr lang="id-ID" b="1" dirty="0"/>
              <a:t>The World's Young People Think and Feel.”</a:t>
            </a:r>
            <a:br>
              <a:rPr lang="id-ID" b="1" dirty="0"/>
            </a:br>
            <a:r>
              <a:rPr lang="en-US" b="1" dirty="0" smtClean="0"/>
              <a:t>V</a:t>
            </a:r>
            <a:r>
              <a:rPr lang="id-ID" b="1" dirty="0" smtClean="0"/>
              <a:t>arkey Foundation</a:t>
            </a:r>
            <a:r>
              <a:rPr lang="en-US" b="1" dirty="0" smtClean="0"/>
              <a:t> (2017)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45480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0" y="0"/>
            <a:ext cx="2771335" cy="6858000"/>
          </a:xfrm>
          <a:prstGeom prst="rect">
            <a:avLst/>
          </a:prstGeom>
        </p:spPr>
        <p:txBody>
          <a:bodyPr vert="wordArtVert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accent1"/>
                </a:soli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cap="none" dirty="0" smtClean="0"/>
              <a:t>GENERATION </a:t>
            </a:r>
            <a:r>
              <a:rPr lang="en-US" sz="4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id-ID" sz="4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688" y="0"/>
            <a:ext cx="79060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695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997" y="1"/>
            <a:ext cx="9491002" cy="6857999"/>
          </a:xfrm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0" y="0"/>
            <a:ext cx="2771335" cy="6858000"/>
          </a:xfrm>
          <a:prstGeom prst="rect">
            <a:avLst/>
          </a:prstGeom>
        </p:spPr>
        <p:txBody>
          <a:bodyPr vert="wordArtVert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accent1"/>
                </a:soli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6000" cap="none" dirty="0" smtClean="0"/>
              <a:t>Y Z </a:t>
            </a:r>
            <a:r>
              <a:rPr lang="en-US" sz="8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id-ID" sz="8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10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917895"/>
            <a:ext cx="9905998" cy="1905000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KONDISI SAAT INI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3989184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85725"/>
            <a:ext cx="12192000" cy="677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186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https://miro.medium.com/max/903/1*WR5zY4sTmHmqjS_WzMsIw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830" y="0"/>
            <a:ext cx="1233083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926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7488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0742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8365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https://miro.medium.com/max/928/1*DsvcuxzFvJruAckg-wvJC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075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TEORI GENERASI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969477"/>
            <a:ext cx="9905998" cy="38217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400" dirty="0" smtClean="0">
                <a:latin typeface="Arial Narrow" panose="020B0606020202030204" pitchFamily="34" charset="0"/>
              </a:rPr>
              <a:t>generasi </a:t>
            </a:r>
            <a:r>
              <a:rPr lang="id-ID" sz="2400" dirty="0">
                <a:latin typeface="Arial Narrow" panose="020B0606020202030204" pitchFamily="34" charset="0"/>
              </a:rPr>
              <a:t>adalah suatu konstruksi sosial </a:t>
            </a:r>
            <a:r>
              <a:rPr lang="en-US" sz="2400" dirty="0" smtClean="0">
                <a:latin typeface="Arial Narrow" panose="020B0606020202030204" pitchFamily="34" charset="0"/>
              </a:rPr>
              <a:t>yang d</a:t>
            </a:r>
            <a:r>
              <a:rPr lang="id-ID" sz="2400" dirty="0" smtClean="0">
                <a:latin typeface="Arial Narrow" panose="020B0606020202030204" pitchFamily="34" charset="0"/>
              </a:rPr>
              <a:t>idalamnya </a:t>
            </a:r>
            <a:r>
              <a:rPr lang="id-ID" sz="2400" dirty="0">
                <a:latin typeface="Arial Narrow" panose="020B0606020202030204" pitchFamily="34" charset="0"/>
              </a:rPr>
              <a:t>terdapat sekelompok orang yang memiliki kesamaan umur dan </a:t>
            </a:r>
            <a:r>
              <a:rPr lang="id-ID" sz="2400" dirty="0" smtClean="0">
                <a:latin typeface="Arial Narrow" panose="020B0606020202030204" pitchFamily="34" charset="0"/>
              </a:rPr>
              <a:t>pengalaman </a:t>
            </a:r>
            <a:r>
              <a:rPr lang="id-ID" sz="2400" dirty="0">
                <a:latin typeface="Arial Narrow" panose="020B0606020202030204" pitchFamily="34" charset="0"/>
              </a:rPr>
              <a:t>historis yang sama. </a:t>
            </a:r>
            <a:r>
              <a:rPr lang="id-ID" sz="2400" dirty="0" smtClean="0">
                <a:latin typeface="Arial Narrow" panose="020B0606020202030204" pitchFamily="34" charset="0"/>
              </a:rPr>
              <a:t>mereka memiliki kesamaan </a:t>
            </a:r>
            <a:r>
              <a:rPr lang="id-ID" sz="2400" dirty="0">
                <a:latin typeface="Arial Narrow" panose="020B0606020202030204" pitchFamily="34" charset="0"/>
              </a:rPr>
              <a:t>tahun lahir dalam rentang waktu 20 tahun dan berada dalam dimensi </a:t>
            </a:r>
            <a:r>
              <a:rPr lang="id-ID" sz="2400" dirty="0" smtClean="0">
                <a:latin typeface="Arial Narrow" panose="020B0606020202030204" pitchFamily="34" charset="0"/>
              </a:rPr>
              <a:t>sosial </a:t>
            </a:r>
            <a:r>
              <a:rPr lang="id-ID" sz="2400" dirty="0">
                <a:latin typeface="Arial Narrow" panose="020B0606020202030204" pitchFamily="34" charset="0"/>
              </a:rPr>
              <a:t>dan dimensi sejarah yang </a:t>
            </a:r>
            <a:r>
              <a:rPr lang="id-ID" sz="2400" dirty="0" smtClean="0">
                <a:latin typeface="Arial Narrow" panose="020B0606020202030204" pitchFamily="34" charset="0"/>
              </a:rPr>
              <a:t>sama</a:t>
            </a:r>
            <a:r>
              <a:rPr lang="en-US" sz="2400" dirty="0" smtClean="0">
                <a:latin typeface="Arial Narrow" panose="020B0606020202030204" pitchFamily="34" charset="0"/>
              </a:rPr>
              <a:t> (</a:t>
            </a:r>
            <a:r>
              <a:rPr lang="id-ID" sz="2400" dirty="0">
                <a:latin typeface="Arial Narrow" panose="020B0606020202030204" pitchFamily="34" charset="0"/>
              </a:rPr>
              <a:t>Manheim </a:t>
            </a:r>
            <a:r>
              <a:rPr lang="en-US" sz="2400" dirty="0">
                <a:latin typeface="Arial Narrow" panose="020B0606020202030204" pitchFamily="34" charset="0"/>
              </a:rPr>
              <a:t>:</a:t>
            </a:r>
            <a:r>
              <a:rPr lang="id-ID" sz="2400" dirty="0" smtClean="0">
                <a:latin typeface="Arial Narrow" panose="020B0606020202030204" pitchFamily="34" charset="0"/>
              </a:rPr>
              <a:t>1952</a:t>
            </a:r>
            <a:r>
              <a:rPr lang="en-US" sz="2400" dirty="0" smtClean="0">
                <a:latin typeface="Arial Narrow" panose="020B0606020202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4264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4920"/>
            <a:ext cx="12013810" cy="1905000"/>
          </a:xfrm>
        </p:spPr>
        <p:txBody>
          <a:bodyPr>
            <a:normAutofit/>
          </a:bodyPr>
          <a:lstStyle/>
          <a:p>
            <a:pPr algn="r"/>
            <a:r>
              <a:rPr lang="ar-SA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علموا أولادكم على غير شاكلتكم فإنهم مخلوقات لزمان غير زمانكم</a:t>
            </a:r>
            <a:endParaRPr lang="id-ID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0671" y="2634457"/>
            <a:ext cx="10846191" cy="2913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id-ID" dirty="0">
                <a:latin typeface="Helvetica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id-ID" dirty="0">
                <a:latin typeface="Helvetica" panose="020B0604020202020204" pitchFamily="34" charset="0"/>
                <a:ea typeface="Times New Roman" panose="02020603050405020304" pitchFamily="18" charset="0"/>
              </a:rPr>
            </a:br>
            <a:r>
              <a:rPr lang="en-US" dirty="0" smtClean="0">
                <a:latin typeface="Palatino Linotype" panose="02040502050505030304" pitchFamily="18" charset="0"/>
                <a:ea typeface="Times New Roman" panose="02020603050405020304" pitchFamily="18" charset="0"/>
              </a:rPr>
              <a:t>“</a:t>
            </a:r>
            <a:r>
              <a:rPr lang="id-ID" dirty="0" smtClean="0">
                <a:latin typeface="Palatino Linotype" panose="02040502050505030304" pitchFamily="18" charset="0"/>
                <a:ea typeface="Times New Roman" panose="02020603050405020304" pitchFamily="18" charset="0"/>
              </a:rPr>
              <a:t>DIDIKLAH </a:t>
            </a:r>
            <a:r>
              <a:rPr lang="id-ID" dirty="0">
                <a:latin typeface="Palatino Linotype" panose="02040502050505030304" pitchFamily="18" charset="0"/>
                <a:ea typeface="Times New Roman" panose="02020603050405020304" pitchFamily="18" charset="0"/>
              </a:rPr>
              <a:t>ANAK-ANAKMU, KARENA MEREKA ITU AKAN MENGHADAPI SUATU ZAMAN YANG BUKAN SEPERTI ZAMAN KALIAN </a:t>
            </a:r>
            <a:r>
              <a:rPr lang="id-ID" dirty="0" smtClean="0">
                <a:latin typeface="Palatino Linotype" panose="02040502050505030304" pitchFamily="18" charset="0"/>
                <a:ea typeface="Times New Roman" panose="02020603050405020304" pitchFamily="18" charset="0"/>
              </a:rPr>
              <a:t>SEKARANG</a:t>
            </a:r>
            <a:r>
              <a:rPr lang="en-US" dirty="0" smtClean="0">
                <a:latin typeface="Palatino Linotype" panose="02040502050505030304" pitchFamily="18" charset="0"/>
                <a:ea typeface="Times New Roman" panose="02020603050405020304" pitchFamily="18" charset="0"/>
              </a:rPr>
              <a:t>”</a:t>
            </a:r>
          </a:p>
          <a:p>
            <a:pPr algn="r">
              <a:spcBef>
                <a:spcPts val="450"/>
              </a:spcBef>
              <a:spcAft>
                <a:spcPts val="450"/>
              </a:spcAft>
            </a:pPr>
            <a:endParaRPr lang="en-US" sz="2400" dirty="0" smtClean="0">
              <a:effectLst/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algn="r">
              <a:spcBef>
                <a:spcPts val="450"/>
              </a:spcBef>
              <a:spcAft>
                <a:spcPts val="450"/>
              </a:spcAft>
            </a:pPr>
            <a:endParaRPr lang="en-US" sz="2400" dirty="0"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algn="r">
              <a:spcBef>
                <a:spcPts val="450"/>
              </a:spcBef>
              <a:spcAft>
                <a:spcPts val="450"/>
              </a:spcAft>
            </a:pPr>
            <a:endParaRPr lang="en-US" sz="2400" dirty="0">
              <a:effectLst/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algn="r">
              <a:spcBef>
                <a:spcPts val="450"/>
              </a:spcBef>
              <a:spcAft>
                <a:spcPts val="450"/>
              </a:spcAft>
            </a:pPr>
            <a:r>
              <a:rPr lang="en-US" sz="2400" dirty="0" smtClean="0">
                <a:latin typeface="Mistral" panose="03090702030407020403" pitchFamily="66" charset="0"/>
                <a:ea typeface="Times New Roman" panose="02020603050405020304" pitchFamily="18" charset="0"/>
              </a:rPr>
              <a:t>---- Ali Bin </a:t>
            </a:r>
            <a:r>
              <a:rPr lang="en-US" sz="2400" dirty="0" err="1" smtClean="0">
                <a:latin typeface="Mistral" panose="03090702030407020403" pitchFamily="66" charset="0"/>
                <a:ea typeface="Times New Roman" panose="02020603050405020304" pitchFamily="18" charset="0"/>
              </a:rPr>
              <a:t>Abi</a:t>
            </a:r>
            <a:r>
              <a:rPr lang="en-US" sz="2400" dirty="0" smtClean="0">
                <a:latin typeface="Mistral" panose="03090702030407020403" pitchFamily="66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Mistral" panose="03090702030407020403" pitchFamily="66" charset="0"/>
                <a:ea typeface="Times New Roman" panose="02020603050405020304" pitchFamily="18" charset="0"/>
              </a:rPr>
              <a:t>Thalib</a:t>
            </a:r>
            <a:r>
              <a:rPr lang="en-US" sz="2400" dirty="0" smtClean="0">
                <a:latin typeface="Mistral" panose="03090702030407020403" pitchFamily="66" charset="0"/>
                <a:ea typeface="Times New Roman" panose="02020603050405020304" pitchFamily="18" charset="0"/>
              </a:rPr>
              <a:t>. RA.</a:t>
            </a:r>
            <a:endParaRPr lang="id-ID" sz="2400" dirty="0">
              <a:effectLst/>
              <a:latin typeface="Mistral" panose="03090702030407020403" pitchFamily="66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130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28000"/>
                <a:satMod val="94000"/>
                <a:lumMod val="20000"/>
              </a:schemeClr>
              <a:schemeClr val="bg2">
                <a:tint val="94000"/>
                <a:shade val="84000"/>
                <a:satMod val="148000"/>
                <a:lumMod val="114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tudents looking into microscope">
            <a:extLst>
              <a:ext uri="{FF2B5EF4-FFF2-40B4-BE49-F238E27FC236}">
                <a16:creationId xmlns:a16="http://schemas.microsoft.com/office/drawing/2014/main" xmlns="" id="{082DAC18-E623-0546-920C-6676DF6BBA3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duotone>
              <a:prstClr val="black"/>
              <a:schemeClr val="bg1">
                <a:tint val="45000"/>
                <a:satMod val="400000"/>
              </a:schemeClr>
            </a:duotone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080833-6B30-404E-B0FA-39D7DC4B1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609601"/>
            <a:ext cx="8676222" cy="3200400"/>
          </a:xfrm>
        </p:spPr>
        <p:txBody>
          <a:bodyPr>
            <a:noAutofit/>
          </a:bodyPr>
          <a:lstStyle/>
          <a:p>
            <a:pPr algn="l"/>
            <a:r>
              <a:rPr lang="en-US" sz="11700" b="1" dirty="0"/>
              <a:t>Thank </a:t>
            </a:r>
            <a:br>
              <a:rPr lang="en-US" sz="11700" b="1" dirty="0"/>
            </a:br>
            <a:r>
              <a:rPr lang="en-US" sz="11700" dirty="0">
                <a:solidFill>
                  <a:schemeClr val="tx1"/>
                </a:solidFill>
              </a:rPr>
              <a:t>You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xmlns="" id="{D49C5163-C20C-4544-B7B1-4C17B8DBE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76222" cy="19050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someone@example.com</a:t>
            </a:r>
          </a:p>
        </p:txBody>
      </p:sp>
    </p:spTree>
    <p:extLst>
      <p:ext uri="{BB962C8B-B14F-4D97-AF65-F5344CB8AC3E}">
        <p14:creationId xmlns:p14="http://schemas.microsoft.com/office/powerpoint/2010/main" val="53806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10"/>
          <a:stretch/>
        </p:blipFill>
        <p:spPr>
          <a:xfrm>
            <a:off x="6049108" y="1"/>
            <a:ext cx="6142892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0" y="0"/>
            <a:ext cx="599090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5430" y="2476499"/>
            <a:ext cx="3078895" cy="1905000"/>
          </a:xfrm>
        </p:spPr>
        <p:txBody>
          <a:bodyPr>
            <a:noAutofit/>
          </a:bodyPr>
          <a:lstStyle/>
          <a:p>
            <a:r>
              <a:rPr lang="en-US" sz="13800" b="1" dirty="0" smtClean="0">
                <a:solidFill>
                  <a:schemeClr val="tx1"/>
                </a:solidFill>
              </a:rPr>
              <a:t>VS</a:t>
            </a:r>
            <a:endParaRPr lang="id-ID" sz="13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658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440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480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2771335" cy="6858000"/>
          </a:xfrm>
        </p:spPr>
        <p:txBody>
          <a:bodyPr vert="wordArtVert">
            <a:normAutofit/>
          </a:bodyPr>
          <a:lstStyle/>
          <a:p>
            <a:r>
              <a:rPr lang="en-US" sz="2800" dirty="0" smtClean="0"/>
              <a:t>GENERATION Y</a:t>
            </a:r>
            <a:endParaRPr lang="id-ID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335" y="0"/>
            <a:ext cx="94206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56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335" y="0"/>
            <a:ext cx="9420665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2771335" cy="6858000"/>
          </a:xfrm>
        </p:spPr>
        <p:txBody>
          <a:bodyPr vert="wordArtVert">
            <a:normAutofit/>
          </a:bodyPr>
          <a:lstStyle/>
          <a:p>
            <a:r>
              <a:rPr lang="en-US" sz="2800" dirty="0" smtClean="0"/>
              <a:t>GENERATION Y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783912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0" y="0"/>
            <a:ext cx="2771335" cy="6858000"/>
          </a:xfrm>
          <a:prstGeom prst="rect">
            <a:avLst/>
          </a:prstGeom>
        </p:spPr>
        <p:txBody>
          <a:bodyPr vert="wordArtVert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accent1"/>
                </a:soli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smtClean="0"/>
              <a:t>GENERATION Y</a:t>
            </a:r>
            <a:endParaRPr lang="id-ID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9525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714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0404" y="609600"/>
            <a:ext cx="3144543" cy="5988148"/>
          </a:xfrm>
        </p:spPr>
        <p:txBody>
          <a:bodyPr vert="wordArtVert">
            <a:normAutofit/>
          </a:bodyPr>
          <a:lstStyle/>
          <a:p>
            <a:r>
              <a:rPr lang="en-US" sz="2400" dirty="0" smtClean="0"/>
              <a:t>GENERATION Z</a:t>
            </a:r>
            <a:endParaRPr lang="id-ID" sz="2400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766" y="0"/>
            <a:ext cx="8854234" cy="6858000"/>
          </a:xfrm>
        </p:spPr>
      </p:pic>
    </p:spTree>
    <p:extLst>
      <p:ext uri="{BB962C8B-B14F-4D97-AF65-F5344CB8AC3E}">
        <p14:creationId xmlns:p14="http://schemas.microsoft.com/office/powerpoint/2010/main" val="119938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 txBox="1">
            <a:spLocks/>
          </p:cNvSpPr>
          <p:nvPr/>
        </p:nvSpPr>
        <p:spPr>
          <a:xfrm>
            <a:off x="100404" y="609600"/>
            <a:ext cx="3144543" cy="5988148"/>
          </a:xfrm>
          <a:prstGeom prst="rect">
            <a:avLst/>
          </a:prstGeom>
        </p:spPr>
        <p:txBody>
          <a:bodyPr vert="wordArtVert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accent1"/>
                </a:soli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smtClean="0"/>
              <a:t>GENERATION Z</a:t>
            </a:r>
            <a:endParaRPr lang="id-ID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022" y="0"/>
            <a:ext cx="80326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93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sh">
  <a:themeElements>
    <a:clrScheme name="Mesh">
      <a:dk1>
        <a:sysClr val="windowText" lastClr="000000"/>
      </a:dk1>
      <a:lt1>
        <a:sysClr val="window" lastClr="FFFFFF"/>
      </a:lt1>
      <a:dk2>
        <a:srgbClr val="363D46"/>
      </a:dk2>
      <a:lt2>
        <a:srgbClr val="EBEBEB"/>
      </a:lt2>
      <a:accent1>
        <a:srgbClr val="5AD0B8"/>
      </a:accent1>
      <a:accent2>
        <a:srgbClr val="47BB7E"/>
      </a:accent2>
      <a:accent3>
        <a:srgbClr val="96CD4B"/>
      </a:accent3>
      <a:accent4>
        <a:srgbClr val="61C7DD"/>
      </a:accent4>
      <a:accent5>
        <a:srgbClr val="2495CF"/>
      </a:accent5>
      <a:accent6>
        <a:srgbClr val="5A74D1"/>
      </a:accent6>
      <a:hlink>
        <a:srgbClr val="72CEBB"/>
      </a:hlink>
      <a:folHlink>
        <a:srgbClr val="98E6D6"/>
      </a:folHlink>
    </a:clrScheme>
    <a:fontScheme name="Mesh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esh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84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000000">
                <a:alpha val="5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25400" h="25400" prst="slop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28000"/>
                <a:satMod val="94000"/>
                <a:lumMod val="20000"/>
              </a:schemeClr>
              <a:schemeClr val="phClr">
                <a:tint val="94000"/>
                <a:shade val="84000"/>
                <a:satMod val="148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sh" id="{789EC3FE-34FD-429C-9918-760025E6C145}" vid="{B8BE45C0-8141-4D58-8C71-A009BC26FB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  <Status xmlns="71af3243-3dd4-4a8d-8c0d-dd76da1f02a5">Not started</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b385d60f68dd989dca1fdc827799d85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11b479caf7b199da365455750e4572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08A8D6-033A-472B-8BEB-63B8F7C284EB}">
  <ds:schemaRefs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71af3243-3dd4-4a8d-8c0d-dd76da1f02a5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DEBAF10-1A7F-447E-92EE-8F0A8D5290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1CC7B47-8D79-4E1A-80B5-7F70A543A9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School design</Template>
  <TotalTime>0</TotalTime>
  <Words>94</Words>
  <Application>Microsoft Office PowerPoint</Application>
  <PresentationFormat>Widescreen</PresentationFormat>
  <Paragraphs>23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Narrow</vt:lpstr>
      <vt:lpstr>Calibri</vt:lpstr>
      <vt:lpstr>Century Gothic</vt:lpstr>
      <vt:lpstr>Helvetica</vt:lpstr>
      <vt:lpstr>Mistral</vt:lpstr>
      <vt:lpstr>Palatino Linotype</vt:lpstr>
      <vt:lpstr>Times New Roman</vt:lpstr>
      <vt:lpstr>Mesh</vt:lpstr>
      <vt:lpstr>PowerPoint Presentation</vt:lpstr>
      <vt:lpstr>TEORI GENERASI</vt:lpstr>
      <vt:lpstr>VS</vt:lpstr>
      <vt:lpstr>PowerPoint Presentation</vt:lpstr>
      <vt:lpstr>GENERATION Y</vt:lpstr>
      <vt:lpstr>GENERATION Y</vt:lpstr>
      <vt:lpstr>PowerPoint Presentation</vt:lpstr>
      <vt:lpstr>GENERATION Z</vt:lpstr>
      <vt:lpstr>PowerPoint Presentation</vt:lpstr>
      <vt:lpstr>PowerPoint Presentation</vt:lpstr>
      <vt:lpstr>PowerPoint Presentation</vt:lpstr>
      <vt:lpstr>PowerPoint Presentation</vt:lpstr>
      <vt:lpstr>KONDISI SAAT INI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علموا أولادكم على غير شاكلتكم فإنهم مخلوقات لزمان غير زمانكم</vt:lpstr>
      <vt:lpstr>Thank 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2020-07-26T14:47:48Z</dcterms:created>
  <dcterms:modified xsi:type="dcterms:W3CDTF">2020-07-27T01:45:05Z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